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2"/>
  </p:notesMasterIdLst>
  <p:handoutMasterIdLst>
    <p:handoutMasterId r:id="rId13"/>
  </p:handoutMasterIdLst>
  <p:sldIdLst>
    <p:sldId id="347" r:id="rId2"/>
    <p:sldId id="339" r:id="rId3"/>
    <p:sldId id="364" r:id="rId4"/>
    <p:sldId id="365" r:id="rId5"/>
    <p:sldId id="366" r:id="rId6"/>
    <p:sldId id="367" r:id="rId7"/>
    <p:sldId id="368" r:id="rId8"/>
    <p:sldId id="369" r:id="rId9"/>
    <p:sldId id="370" r:id="rId10"/>
    <p:sldId id="371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60" autoAdjust="0"/>
    <p:restoredTop sz="86400" autoAdjust="0"/>
  </p:normalViewPr>
  <p:slideViewPr>
    <p:cSldViewPr>
      <p:cViewPr varScale="1">
        <p:scale>
          <a:sx n="60" d="100"/>
          <a:sy n="60" d="100"/>
        </p:scale>
        <p:origin x="124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5453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5453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5453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54536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5453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54536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5453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5453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52561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90600" y="3200400"/>
            <a:ext cx="199068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6172200" y="3200400"/>
            <a:ext cx="23622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52561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2057400" cy="1219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5486400" y="2895600"/>
            <a:ext cx="1066800" cy="167640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457200" y="5562600"/>
            <a:ext cx="8305800" cy="60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7239000" cy="304800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875972"/>
            <a:ext cx="4019896" cy="397125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886363"/>
            <a:ext cx="4019896" cy="397125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685800" y="5943600"/>
            <a:ext cx="7010400" cy="228600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6352561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78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  <p:sldLayoutId id="2147483704" r:id="rId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Section </a:t>
            </a:r>
            <a:r>
              <a:rPr lang="en-US" b="1" dirty="0" smtClean="0">
                <a:solidFill>
                  <a:schemeClr val="bg1"/>
                </a:solidFill>
              </a:rPr>
              <a:t>5.7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400" dirty="0">
                <a:solidFill>
                  <a:schemeClr val="bg1"/>
                </a:solidFill>
                <a:ea typeface="Arial Black"/>
              </a:rPr>
              <a:t>Chapter </a:t>
            </a:r>
            <a:r>
              <a:rPr lang="en-US" altLang="en-US" sz="3400" dirty="0" smtClean="0">
                <a:solidFill>
                  <a:schemeClr val="bg1"/>
                </a:solidFill>
                <a:ea typeface="Arial Black"/>
              </a:rPr>
              <a:t>5</a:t>
            </a:r>
            <a:endParaRPr lang="en-US" sz="3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7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R: pairw.anova (asbio Package)</a:t>
            </a:r>
          </a:p>
        </p:txBody>
      </p:sp>
      <p:pic>
        <p:nvPicPr>
          <p:cNvPr id="8" name="Picture 2" descr="A set of command lines and a table with 10 rows and 6 columns with headers that read, L S D, Diff, Lower, Upper, Decision, and Adj. p-value.&#10;The Command lines read as follows: prompt library (asbio)&#10;Prompt pair w. anova (Four Exams dollar Grade, Four Exams dollar Student, method equals “l s d”)&#10;A text above the table reads, 95 percent L S D confidence intervals&#10;The data from the table are as follows:&#10;Row 1. (mu Adam_mu Brenda): L S D: 16.27921; Diff: negative 16; Lower: negative 32.27921; Upper: 0.27921; Decision: F T R H 0; Adj. p-value: 0.05357.&#10;Row 2. (mu Adam-mu Cathy): L S D: 16.27921; Diff: negative 4; Lower: negative 20.27921; Upper: 12.27921; Decision: F T R H 0; Adj p-value: 0.60812.&#10;Row 3. (mu Brenda-mu Cathy): L S D: 16.27921; Diff: 12; Lower: negative 4.27921; Upper: 28.27921; Decision: F T R H 0; Adj p-value: 0.13699.&#10;Row 4. (mu Adam-mu Dave): L S D: 16.27921; Diff: negative 8; Lower: negative 24.27921; Upper: 8.27921; Decision: F T R H 0; Adj p-value: 0.31148.&#10;Row 5. (mu Brenda-mu Dave): L S D: 16.27921; Diff: 8; Lower: negative 8.27921; Upper: 24.27921; Decision: F T R H 0; Adj p-value: 0.31148.&#10;Row 6. (mu Cathy-mu Dave): L S D: 16.27921; Diff: negative 4; Lower: negative 20.27921; Upper: 12.27921; Decision: F T R H 0; Adj p-value: 0.60812.&#10;Row 7. (mu Adam-mu Emily): L S D: 16.27921; Diff: 28; Lower: 11.72079; Upper: 44.27921; Decision: Reject H 0; Adj p-value: 0.00229.&#10;Row 8. (mu Brenda-mu Emily): L S D: 16.27921; Diff: 44; Lower: 27.72079; Upper: 60.27921; Decision: Reject H 0; Adj p-value: 4e minus 05.&#10;Row 9. (mu Cathy-mu Emily): L S D: 16.27921; Diff: 32; Lower: 15.72079; Upper: 48.27921; Decision: Reject H 0; Adj p-value: 0.00079.&#10;Row 10. (mu Dave-mu Emily): LSD: 16.27921; Diff: 36; Lower: 19.72079; Upper: 52.27921; Decision: Reject H 0; Adj p-value: 0.00028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183" y="1744492"/>
            <a:ext cx="8438736" cy="3521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8"/>
          <p:cNvSpPr>
            <a:spLocks noGrp="1"/>
          </p:cNvSpPr>
          <p:nvPr>
            <p:ph sz="quarter" idx="15"/>
          </p:nvPr>
        </p:nvSpPr>
        <p:spPr>
          <a:xfrm>
            <a:off x="220083" y="5694217"/>
            <a:ext cx="8692951" cy="5541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“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FTR H0</a:t>
            </a:r>
            <a:r>
              <a:rPr lang="en-US" dirty="0"/>
              <a:t>” means do not reject </a:t>
            </a:r>
            <a:r>
              <a:rPr lang="en-US" i="1" dirty="0"/>
              <a:t>H</a:t>
            </a:r>
            <a:r>
              <a:rPr lang="en-US" baseline="-25000" dirty="0"/>
              <a:t>0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9397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</a:t>
            </a:r>
            <a:r>
              <a:rPr lang="en-US" dirty="0" smtClean="0"/>
              <a:t>5.7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15695" cy="4805217"/>
          </a:xfrm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Pairwise </a:t>
            </a:r>
            <a:r>
              <a:rPr lang="en-US" altLang="en-US" dirty="0" smtClean="0">
                <a:sym typeface="Symbol" panose="05050102010706020507" pitchFamily="18" charset="2"/>
              </a:rPr>
              <a:t>comparisons</a:t>
            </a:r>
          </a:p>
          <a:p>
            <a:pPr marL="0" indent="40640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Fisher’s </a:t>
            </a:r>
            <a:r>
              <a:rPr lang="en-US" altLang="en-US" dirty="0">
                <a:sym typeface="Symbol" panose="05050102010706020507" pitchFamily="18" charset="2"/>
              </a:rPr>
              <a:t>LSD</a:t>
            </a:r>
          </a:p>
        </p:txBody>
      </p:sp>
    </p:spTree>
    <p:extLst>
      <p:ext uri="{BB962C8B-B14F-4D97-AF65-F5344CB8AC3E}">
        <p14:creationId xmlns:p14="http://schemas.microsoft.com/office/powerpoint/2010/main" val="340255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Five Students</a:t>
            </a:r>
            <a:br>
              <a:rPr lang="en-US" dirty="0"/>
            </a:br>
            <a:r>
              <a:rPr lang="en-US" dirty="0"/>
              <a:t>(with FourExams data)</a:t>
            </a:r>
          </a:p>
        </p:txBody>
      </p:sp>
      <p:graphicFrame>
        <p:nvGraphicFramePr>
          <p:cNvPr id="14" name="Table Placeholder 13"/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1397766234"/>
              </p:ext>
            </p:extLst>
          </p:nvPr>
        </p:nvGraphicFramePr>
        <p:xfrm>
          <a:off x="2343440" y="1498600"/>
          <a:ext cx="405736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5752"/>
                <a:gridCol w="968952"/>
                <a:gridCol w="829252"/>
                <a:gridCol w="765752"/>
                <a:gridCol w="72765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Adam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Brenda 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Cathy 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Dave 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Emily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2676" marR="5267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62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94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68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86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50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87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95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93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97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63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74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86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82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70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28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77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89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73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79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47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52676" marR="52676"/>
                </a:tc>
              </a:tr>
            </a:tbl>
          </a:graphicData>
        </a:graphic>
      </p:graphicFrame>
      <p:pic>
        <p:nvPicPr>
          <p:cNvPr id="7" name="Picture 2" descr="A set of command lines and two tables.&#10;Command lines read as follows:&#10;Prompt mean (Grade tilde Student, data equals Four Exams)&#10;The data from the first table are as follows:&#10;The column headers read, Adam; Brenda; Cathy; Dave; and Emily.&#10;Row 1. Adam: 75; Brenda: 91; Cathy: 79; Dave: 83; Emily: 47.&#10;The command line below the table reads, prompt Exam Anova equals aov (Grade tilde Student, data equals Four Exams)&#10;prompt summary (Exam Anova)&#10;The data in the second table are as follows:&#10;The column headers read, Df; Sum Sq; Mean Sq; F value; and Pr (greater than F)&#10;Row 1. (Student): Df: 4; Sum Sq: 4480; Mean Sq: 1120.0; F value: 9.6; Pr (greater than F): 0.000468.&#10;Row 2. (Residuals): Df: 15; Sum Sq: 1750; Mean Sq: 116.7; F value: blank; Pr (greater than F): blank.&#10;In the first row the value under the column Pr (greater than F) is encircled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0059" y="3536230"/>
            <a:ext cx="7770636" cy="2162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5766788"/>
            <a:ext cx="8673738" cy="55418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Which students are different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83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</a:t>
            </a:r>
            <a:r>
              <a:rPr lang="en-US" dirty="0" smtClean="0"/>
              <a:t>Comparisons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15695" cy="480521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/>
              <a:t>Pairwise: Compare </a:t>
            </a:r>
            <a:r>
              <a:rPr lang="en-US" dirty="0"/>
              <a:t>each student to each other </a:t>
            </a:r>
            <a:r>
              <a:rPr lang="en-US" dirty="0" smtClean="0"/>
              <a:t>student</a:t>
            </a:r>
          </a:p>
          <a:p>
            <a:pPr marL="0" indent="1538288">
              <a:buNone/>
            </a:pPr>
            <a:r>
              <a:rPr lang="en-US" dirty="0"/>
              <a:t>This section and Section 8.2</a:t>
            </a:r>
          </a:p>
          <a:p>
            <a:pPr marL="0" indent="0">
              <a:buNone/>
            </a:pPr>
            <a:r>
              <a:rPr lang="en-US" dirty="0" smtClean="0"/>
              <a:t>Contrast: Compare </a:t>
            </a:r>
            <a:r>
              <a:rPr lang="en-US" dirty="0"/>
              <a:t>a set of students to another set (e.g., females versus males)</a:t>
            </a:r>
          </a:p>
          <a:p>
            <a:pPr marL="0" indent="4064000">
              <a:buNone/>
            </a:pPr>
            <a:r>
              <a:rPr lang="en-US" dirty="0"/>
              <a:t>Section </a:t>
            </a:r>
            <a:r>
              <a:rPr lang="en-US" dirty="0" smtClean="0"/>
              <a:t>8.3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56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Multiplicity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19777" y="1421906"/>
            <a:ext cx="8686861" cy="4805217"/>
          </a:xfrm>
        </p:spPr>
        <p:txBody>
          <a:bodyPr>
            <a:noAutofit/>
          </a:bodyPr>
          <a:lstStyle/>
          <a:p>
            <a:pPr marL="0" indent="0">
              <a:spcBef>
                <a:spcPts val="624"/>
              </a:spcBef>
              <a:spcAft>
                <a:spcPts val="1200"/>
              </a:spcAft>
              <a:buNone/>
            </a:pPr>
            <a:r>
              <a:rPr lang="en-US" dirty="0"/>
              <a:t>Pairwise comparisons can involve </a:t>
            </a:r>
            <a:r>
              <a:rPr lang="en-US" i="1" dirty="0"/>
              <a:t>lots</a:t>
            </a:r>
            <a:r>
              <a:rPr lang="en-US" dirty="0"/>
              <a:t> of tests</a:t>
            </a:r>
            <a:r>
              <a:rPr lang="en-US" dirty="0" smtClean="0"/>
              <a:t>.</a:t>
            </a:r>
          </a:p>
          <a:p>
            <a:pPr marL="0" indent="0">
              <a:spcBef>
                <a:spcPts val="624"/>
              </a:spcBef>
              <a:buNone/>
              <a:tabLst>
                <a:tab pos="3084513" algn="l"/>
                <a:tab pos="6169025" algn="l"/>
              </a:tabLst>
            </a:pPr>
            <a:r>
              <a:rPr lang="en-US" dirty="0"/>
              <a:t>Students</a:t>
            </a:r>
            <a:r>
              <a:rPr lang="en-US" dirty="0" smtClean="0"/>
              <a:t>: </a:t>
            </a:r>
            <a:r>
              <a:rPr lang="en-US" dirty="0"/>
              <a:t>5 groups </a:t>
            </a:r>
            <a:r>
              <a:rPr lang="en-US" dirty="0">
                <a:sym typeface="Wingdings" panose="05000000000000000000" pitchFamily="2" charset="2"/>
              </a:rPr>
              <a:t> 10 pairwise </a:t>
            </a:r>
            <a:r>
              <a:rPr lang="en-US" dirty="0" smtClean="0">
                <a:sym typeface="Wingdings" panose="05000000000000000000" pitchFamily="2" charset="2"/>
              </a:rPr>
              <a:t>comparisons</a:t>
            </a:r>
            <a:endParaRPr lang="en-US" dirty="0"/>
          </a:p>
          <a:p>
            <a:pPr marL="0" indent="0">
              <a:spcBef>
                <a:spcPts val="624"/>
              </a:spcBef>
              <a:buNone/>
              <a:tabLst>
                <a:tab pos="3084513" algn="l"/>
                <a:tab pos="6169025" algn="l"/>
              </a:tabLst>
            </a:pPr>
            <a:r>
              <a:rPr lang="en-US" dirty="0"/>
              <a:t>Adam vs. </a:t>
            </a:r>
            <a:r>
              <a:rPr lang="en-US" dirty="0" smtClean="0"/>
              <a:t>Brenda </a:t>
            </a:r>
            <a:r>
              <a:rPr lang="en-US" dirty="0" smtClean="0"/>
              <a:t>	Brenda </a:t>
            </a:r>
            <a:r>
              <a:rPr lang="en-US" dirty="0"/>
              <a:t>vs. </a:t>
            </a:r>
            <a:r>
              <a:rPr lang="en-US" dirty="0" smtClean="0"/>
              <a:t>Cathy </a:t>
            </a:r>
            <a:r>
              <a:rPr lang="en-US" dirty="0" smtClean="0"/>
              <a:t>	Cathy </a:t>
            </a:r>
            <a:r>
              <a:rPr lang="en-US" dirty="0"/>
              <a:t>vs. Emily</a:t>
            </a:r>
          </a:p>
          <a:p>
            <a:pPr marL="0" indent="0">
              <a:spcBef>
                <a:spcPts val="624"/>
              </a:spcBef>
              <a:buNone/>
              <a:tabLst>
                <a:tab pos="3084513" algn="l"/>
                <a:tab pos="6169025" algn="l"/>
              </a:tabLst>
            </a:pPr>
            <a:r>
              <a:rPr lang="en-US" dirty="0"/>
              <a:t>Adam vs. </a:t>
            </a:r>
            <a:r>
              <a:rPr lang="en-US" dirty="0" smtClean="0"/>
              <a:t>Cathy </a:t>
            </a:r>
            <a:r>
              <a:rPr lang="en-US" dirty="0" smtClean="0"/>
              <a:t>	Brenda </a:t>
            </a:r>
            <a:r>
              <a:rPr lang="en-US" dirty="0"/>
              <a:t>vs. </a:t>
            </a:r>
            <a:r>
              <a:rPr lang="en-US" dirty="0" smtClean="0"/>
              <a:t>Dave </a:t>
            </a:r>
            <a:r>
              <a:rPr lang="en-US" dirty="0" smtClean="0"/>
              <a:t>	Dave </a:t>
            </a:r>
            <a:r>
              <a:rPr lang="en-US" dirty="0"/>
              <a:t>vs. Emily</a:t>
            </a:r>
          </a:p>
          <a:p>
            <a:pPr marL="0" indent="0">
              <a:spcBef>
                <a:spcPts val="624"/>
              </a:spcBef>
              <a:buNone/>
              <a:tabLst>
                <a:tab pos="3084513" algn="l"/>
                <a:tab pos="6169025" algn="l"/>
              </a:tabLst>
            </a:pPr>
            <a:r>
              <a:rPr lang="en-US" dirty="0"/>
              <a:t>Adam vs. </a:t>
            </a:r>
            <a:r>
              <a:rPr lang="en-US" dirty="0" smtClean="0"/>
              <a:t>Dave </a:t>
            </a:r>
            <a:r>
              <a:rPr lang="en-US" dirty="0" smtClean="0"/>
              <a:t>	Brenda </a:t>
            </a:r>
            <a:r>
              <a:rPr lang="en-US" dirty="0"/>
              <a:t>vs. Emily</a:t>
            </a:r>
          </a:p>
          <a:p>
            <a:pPr marL="0" indent="0">
              <a:spcBef>
                <a:spcPts val="624"/>
              </a:spcBef>
              <a:spcAft>
                <a:spcPts val="1200"/>
              </a:spcAft>
              <a:buNone/>
              <a:tabLst>
                <a:tab pos="3084513" algn="l"/>
                <a:tab pos="6169025" algn="l"/>
              </a:tabLst>
            </a:pPr>
            <a:r>
              <a:rPr lang="en-US" dirty="0"/>
              <a:t>Adam vs. </a:t>
            </a:r>
            <a:r>
              <a:rPr lang="en-US" dirty="0" smtClean="0"/>
              <a:t>Emily </a:t>
            </a:r>
            <a:r>
              <a:rPr lang="en-US" dirty="0" smtClean="0"/>
              <a:t>	Cathy </a:t>
            </a:r>
            <a:r>
              <a:rPr lang="en-US" dirty="0"/>
              <a:t>vs. Dave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dirty="0"/>
              <a:t>Each test may have a small (e.g., 5%) chance of a Type I error (finding a difference that isn’t real), but the overall error rate may be much higher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76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Individual and Familywise False </a:t>
            </a:r>
            <a:r>
              <a:rPr lang="en-US" dirty="0" smtClean="0"/>
              <a:t>Alarm Rates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19777" y="1421906"/>
            <a:ext cx="8686861" cy="4805217"/>
          </a:xfrm>
        </p:spPr>
        <p:txBody>
          <a:bodyPr>
            <a:noAutofit/>
          </a:bodyPr>
          <a:lstStyle/>
          <a:p>
            <a:pPr marL="0" indent="0">
              <a:spcBef>
                <a:spcPts val="624"/>
              </a:spcBef>
              <a:spcAft>
                <a:spcPts val="1200"/>
              </a:spcAft>
              <a:buNone/>
            </a:pPr>
            <a:r>
              <a:rPr lang="en-US" dirty="0"/>
              <a:t>Individual false alarm rate: chance of a Type I error for a single test</a:t>
            </a:r>
          </a:p>
          <a:p>
            <a:pPr marL="0" indent="0">
              <a:spcBef>
                <a:spcPts val="624"/>
              </a:spcBef>
              <a:spcAft>
                <a:spcPts val="1200"/>
              </a:spcAft>
              <a:buNone/>
            </a:pPr>
            <a:r>
              <a:rPr lang="en-US" dirty="0"/>
              <a:t>Familywise false alarm rate: chance of at least one Type I error among a “family” of multiple </a:t>
            </a:r>
            <a:r>
              <a:rPr lang="en-US" dirty="0" smtClean="0"/>
              <a:t>tests</a:t>
            </a:r>
          </a:p>
        </p:txBody>
      </p:sp>
    </p:spTree>
    <p:extLst>
      <p:ext uri="{BB962C8B-B14F-4D97-AF65-F5344CB8AC3E}">
        <p14:creationId xmlns:p14="http://schemas.microsoft.com/office/powerpoint/2010/main" val="8437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Fisher’s LSD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355012"/>
                <a:ext cx="8610600" cy="991118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dirty="0"/>
                  <a:t>If the ANOVA </a:t>
                </a:r>
                <a:r>
                  <a:rPr lang="en-US" i="1" dirty="0"/>
                  <a:t>P</a:t>
                </a:r>
                <a:r>
                  <a:rPr lang="en-US" dirty="0"/>
                  <a:t>-value is small*</a:t>
                </a:r>
              </a:p>
              <a:p>
                <a:pPr marL="0" indent="0">
                  <a:spcBef>
                    <a:spcPts val="600"/>
                  </a:spcBef>
                  <a:buNone/>
                </a:pPr>
                <a:r>
                  <a:rPr lang="en-US" dirty="0"/>
                  <a:t>To test for a difference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355012"/>
                <a:ext cx="8610600" cy="991118"/>
              </a:xfrm>
              <a:blipFill rotWithShape="1">
                <a:blip r:embed="rId3"/>
                <a:stretch>
                  <a:fillRect l="-1275" t="-5521" b="-11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2" descr="The equation L S D equals t asterisk square root of M S E times square root of 1 over n subscript i plus 1 over n subscript j is shown with the text use error d f pointing to the t in the equation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27305" y="2499465"/>
            <a:ext cx="4263095" cy="190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8"/>
          <p:cNvSpPr>
            <a:spLocks noGrp="1"/>
          </p:cNvSpPr>
          <p:nvPr>
            <p:ph sz="quarter" idx="15"/>
          </p:nvPr>
        </p:nvSpPr>
        <p:spPr>
          <a:xfrm>
            <a:off x="88380" y="4480212"/>
            <a:ext cx="8956357" cy="17919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Conclude the two means differ if the sample means differ by more than LSD (least significant difference)</a:t>
            </a:r>
          </a:p>
          <a:p>
            <a:pPr marL="0" indent="0">
              <a:buNone/>
            </a:pPr>
            <a:r>
              <a:rPr lang="en-US" dirty="0"/>
              <a:t>*If the ANOVA is NOT significant, there is NO need to check which groups might differ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08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LSD for Student Exams</a:t>
            </a:r>
          </a:p>
        </p:txBody>
      </p:sp>
      <p:pic>
        <p:nvPicPr>
          <p:cNvPr id="12" name="Picture 3" descr="A set of command lines and two tables.&#10;The command line reads, prompt mean (Grade tilde Student, data equals Four Exams)&#10;The data in the first table are as follows:&#10;The column headers read, Adam; Brenda; Cathy; Dave; and Emily&#10;Row 1. Adam: 75; Brenda: 91; Cathy: 79; Dave: 83; Emily: 47&#10;The values under the columns Adam; Brenda; Cathy; and Dave are highlighted and the value under the column Emily is highlighted separately. The text beside the table reads, Emily’s mean grade is significantly different from the other four. &#10;Command line below the table reads, prompt Exam Anova equals aov (Grade tilde Student, data equals Four Exams)&#10;Prompt summary (Exam Anova)&#10;The data in the second table are as follows:&#10;The column headers read, Df; Sum Sq; Mean Sq; F value; Pr (greater than F).&#10;Row 1. (Student): Df: 4; Sum Sq: 4480; Mean Sq: 1120.0; F value: 9.6; Pr (greater than F): 0.000468.&#10;Row 2. (Residuals): Df: 15; Sum Sq: 1750; Mean Sq: 116.7; F value: blank; Pr (greater than F): blank.&#10;An equation below the table reads, L S D equals 2.132 times square root of 116.7 times (square root of 1 over 4 plus 1 over 4) equals 16.3&#10;An arrow from a text, t asterisk for 95 percent with 15 df points to 2.132. 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4171" y="1435829"/>
            <a:ext cx="7443233" cy="366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8"/>
          <p:cNvSpPr>
            <a:spLocks noGrp="1"/>
          </p:cNvSpPr>
          <p:nvPr>
            <p:ph sz="quarter" idx="15"/>
          </p:nvPr>
        </p:nvSpPr>
        <p:spPr>
          <a:xfrm>
            <a:off x="88380" y="5481375"/>
            <a:ext cx="8956357" cy="8359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Note: LSD is the margin of error in the CI for difference of means in Section 5.5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23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R: pairwise.t.test</a:t>
            </a:r>
          </a:p>
        </p:txBody>
      </p:sp>
      <p:pic>
        <p:nvPicPr>
          <p:cNvPr id="7" name="Picture 2" descr="A command line and a table with 4 rows and 4 columns with headers that read, Adam; Brenda; Cathy; and Dave.&#10;Command line reads, prompt pair wise. t. test (Four Exams dollar Grade, Four Exams dollar Student, p.adj equals “none”)&#10;Pair wise comparisons using t tests with pooled SD&#10;data: Four Exams dollar Grade and Four Exams dollar Student&#10;The data from the table are as follows: &#10;Row 1. (Brenda): Adam: 0.05357; Brenda: blank; Cathy: blank; Dave: blank.&#10;Row 2. (Cathy): Adam: 0.60812; Brenda: 0.13699; Cathy: blank; Dave: blank.&#10;Row 3. (Dave): Adam: 0.31148; Brenda: 0.31148; Cathy: 0.60812; Dave: blank.&#10;Row 4. (Emily): Adam: 0.00229; Brenda: 3.8e minus 05; Cathy: 0.00079; Dave: 0.00028.&#10;A below the table reads, P value adjustment method: none&#10;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7924" y="1519408"/>
            <a:ext cx="8270999" cy="3079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8"/>
          <p:cNvSpPr>
            <a:spLocks noGrp="1"/>
          </p:cNvSpPr>
          <p:nvPr>
            <p:ph sz="quarter" idx="15"/>
          </p:nvPr>
        </p:nvSpPr>
        <p:spPr>
          <a:xfrm>
            <a:off x="220083" y="4734792"/>
            <a:ext cx="8692951" cy="14374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The “none” indicates that LSD does not make any adjustment to account for familywise error rate</a:t>
            </a:r>
            <a:r>
              <a:rPr lang="en-US" sz="2400" dirty="0" smtClean="0"/>
              <a:t>.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See Section 8.2 for more methods for  multiple comparisons.</a:t>
            </a:r>
          </a:p>
        </p:txBody>
      </p:sp>
    </p:spTree>
    <p:extLst>
      <p:ext uri="{BB962C8B-B14F-4D97-AF65-F5344CB8AC3E}">
        <p14:creationId xmlns:p14="http://schemas.microsoft.com/office/powerpoint/2010/main" val="244327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2456</TotalTime>
  <Words>277</Words>
  <Application>Microsoft Office PowerPoint</Application>
  <PresentationFormat>On-screen Show (4:3)</PresentationFormat>
  <Paragraphs>70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ＭＳ Ｐゴシック</vt:lpstr>
      <vt:lpstr>Arial</vt:lpstr>
      <vt:lpstr>Arial Black</vt:lpstr>
      <vt:lpstr>Calibri</vt:lpstr>
      <vt:lpstr>Cambria Math</vt:lpstr>
      <vt:lpstr>Courier New</vt:lpstr>
      <vt:lpstr>Symbol</vt:lpstr>
      <vt:lpstr>Wingdings</vt:lpstr>
      <vt:lpstr>bergerinvitels3e_lectureslides_ch01_final</vt:lpstr>
      <vt:lpstr>Section 5.7</vt:lpstr>
      <vt:lpstr>Section 5.7 </vt:lpstr>
      <vt:lpstr>Example: Five Students (with FourExams data)</vt:lpstr>
      <vt:lpstr>Possible Comparisons </vt:lpstr>
      <vt:lpstr>Multiplicity</vt:lpstr>
      <vt:lpstr>Individual and Familywise False Alarm Rates</vt:lpstr>
      <vt:lpstr>Fisher’s LSD</vt:lpstr>
      <vt:lpstr>LSD for Student Exams</vt:lpstr>
      <vt:lpstr>R: pairwise.t.test</vt:lpstr>
      <vt:lpstr>R: pairw.anova (asbio Package)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5.7</dc:title>
  <dc:creator>Canon</dc:creator>
  <cp:lastModifiedBy>Newton, Andy</cp:lastModifiedBy>
  <cp:revision>628</cp:revision>
  <dcterms:created xsi:type="dcterms:W3CDTF">2015-10-23T14:29:37Z</dcterms:created>
  <dcterms:modified xsi:type="dcterms:W3CDTF">2018-08-30T15:18:01Z</dcterms:modified>
</cp:coreProperties>
</file>